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2"/>
  </p:notesMasterIdLst>
  <p:sldIdLst>
    <p:sldId id="256" r:id="rId2"/>
    <p:sldId id="306" r:id="rId3"/>
    <p:sldId id="257" r:id="rId4"/>
    <p:sldId id="259" r:id="rId5"/>
    <p:sldId id="308" r:id="rId6"/>
    <p:sldId id="260" r:id="rId7"/>
    <p:sldId id="261" r:id="rId8"/>
    <p:sldId id="263" r:id="rId9"/>
    <p:sldId id="262" r:id="rId10"/>
    <p:sldId id="264" r:id="rId11"/>
    <p:sldId id="265" r:id="rId12"/>
    <p:sldId id="309" r:id="rId13"/>
    <p:sldId id="269" r:id="rId14"/>
    <p:sldId id="311" r:id="rId15"/>
    <p:sldId id="310" r:id="rId16"/>
    <p:sldId id="312" r:id="rId17"/>
    <p:sldId id="313" r:id="rId18"/>
    <p:sldId id="277" r:id="rId19"/>
    <p:sldId id="315" r:id="rId20"/>
    <p:sldId id="316" r:id="rId21"/>
    <p:sldId id="314" r:id="rId22"/>
    <p:sldId id="317" r:id="rId23"/>
    <p:sldId id="318" r:id="rId24"/>
    <p:sldId id="319" r:id="rId25"/>
    <p:sldId id="280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296" r:id="rId34"/>
    <p:sldId id="298" r:id="rId35"/>
    <p:sldId id="327" r:id="rId36"/>
    <p:sldId id="303" r:id="rId37"/>
    <p:sldId id="305" r:id="rId38"/>
    <p:sldId id="304" r:id="rId39"/>
    <p:sldId id="307" r:id="rId40"/>
    <p:sldId id="328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306"/>
            <p14:sldId id="257"/>
            <p14:sldId id="259"/>
            <p14:sldId id="308"/>
            <p14:sldId id="260"/>
            <p14:sldId id="261"/>
            <p14:sldId id="263"/>
            <p14:sldId id="262"/>
            <p14:sldId id="264"/>
            <p14:sldId id="265"/>
            <p14:sldId id="309"/>
            <p14:sldId id="269"/>
            <p14:sldId id="311"/>
            <p14:sldId id="310"/>
            <p14:sldId id="312"/>
            <p14:sldId id="313"/>
            <p14:sldId id="277"/>
            <p14:sldId id="315"/>
            <p14:sldId id="316"/>
            <p14:sldId id="314"/>
            <p14:sldId id="317"/>
            <p14:sldId id="318"/>
            <p14:sldId id="319"/>
            <p14:sldId id="280"/>
            <p14:sldId id="320"/>
            <p14:sldId id="321"/>
            <p14:sldId id="322"/>
            <p14:sldId id="323"/>
            <p14:sldId id="324"/>
            <p14:sldId id="325"/>
            <p14:sldId id="326"/>
            <p14:sldId id="296"/>
            <p14:sldId id="298"/>
            <p14:sldId id="327"/>
            <p14:sldId id="303"/>
            <p14:sldId id="305"/>
            <p14:sldId id="304"/>
            <p14:sldId id="307"/>
            <p14:sldId id="3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71" d="100"/>
          <a:sy n="71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6"/>
            <a:ext cx="9144000" cy="685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Intel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가상 기계와 자바 실행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63800" cy="34434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응용프로그램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실행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자바 플랫폼의 다양한 클래스 라이브러리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</a:t>
            </a:r>
          </a:p>
          <a:p>
            <a:r>
              <a:rPr lang="ko-KR" altLang="en-US" dirty="0" smtClean="0"/>
              <a:t>응용프로그램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가진 클래스의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에서 실행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필요할 때 클래스 파일 로딩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적은 메모리로 실행 가능</a:t>
            </a:r>
            <a:endParaRPr lang="ko-KR" altLang="en-US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ko-KR" altLang="en-US" dirty="0" err="1" smtClean="0"/>
              <a:t>타언어</a:t>
            </a:r>
            <a:r>
              <a:rPr lang="en-US" altLang="ko-KR" dirty="0" smtClean="0"/>
              <a:t>(C/C++)</a:t>
            </a:r>
            <a:r>
              <a:rPr lang="ko-KR" altLang="en-US" dirty="0" smtClean="0"/>
              <a:t>의 실행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891118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891382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982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457586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605630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963084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963084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63084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692257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7177398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4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3176870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891118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891382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5559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4096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605630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7034522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034522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7177398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3176870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677332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</a:t>
            </a:r>
            <a:r>
              <a:rPr lang="ko-KR" altLang="en-US" smtClean="0"/>
              <a:t>와 </a:t>
            </a:r>
            <a:r>
              <a:rPr lang="en-US" altLang="ko-KR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JDK(Java Development 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클래스들이 들어 있는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들이 들어 있는 모듈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오라클의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가상 기계를 작동시켜 자바프로그램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자바 소스로부터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– </a:t>
            </a:r>
            <a:r>
              <a:rPr lang="ko-KR" altLang="en-US" dirty="0" smtClean="0"/>
              <a:t>자바 클래스들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압축한 자바 아카이브 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만들거나 모듈 파일의 내용 출력</a:t>
            </a:r>
          </a:p>
          <a:p>
            <a:pPr lvl="1"/>
            <a:r>
              <a:rPr lang="en-US" altLang="ko-KR" dirty="0" err="1" smtClean="0"/>
              <a:t>jlink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응용프로그램에 맞춘 맞춤형</a:t>
            </a:r>
            <a:r>
              <a:rPr lang="en-US" altLang="ko-KR" dirty="0" smtClean="0"/>
              <a:t>(custom) JRE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파일의 바이트 코드를 소스와 함께 보여주는 </a:t>
            </a:r>
            <a:r>
              <a:rPr lang="ko-KR" altLang="en-US" dirty="0" err="1" smtClean="0"/>
              <a:t>디어셈블러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3589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9</a:t>
            </a:r>
            <a:r>
              <a:rPr lang="ko-KR" altLang="en-US" dirty="0" smtClean="0"/>
              <a:t>부터 시작된 모듈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모듈화</a:t>
            </a:r>
            <a:r>
              <a:rPr lang="en-US" altLang="ko-KR" dirty="0" smtClean="0"/>
              <a:t>(modularity)</a:t>
            </a:r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새로운 기능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패키지들과 이미지</a:t>
            </a:r>
            <a:r>
              <a:rPr lang="en-US" altLang="ko-KR" dirty="0" smtClean="0"/>
              <a:t>, </a:t>
            </a:r>
            <a:r>
              <a:rPr lang="en-US" altLang="ko-KR" sz="2000" dirty="0" smtClean="0"/>
              <a:t>XML </a:t>
            </a:r>
            <a:r>
              <a:rPr lang="ko-KR" altLang="en-US" dirty="0" smtClean="0"/>
              <a:t>파일 등의 자원들을 묶은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</a:t>
            </a:r>
            <a:r>
              <a:rPr lang="ko-KR" altLang="en-US" dirty="0" smtClean="0"/>
              <a:t>퍼즐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jigsaw)</a:t>
            </a:r>
            <a:r>
              <a:rPr lang="ko-KR" altLang="en-US" dirty="0"/>
              <a:t>을 연결하듯이 필요한 모듈을 연결하는 </a:t>
            </a:r>
            <a:r>
              <a:rPr lang="ko-KR" altLang="en-US" dirty="0" smtClean="0"/>
              <a:t>방식으로 작성</a:t>
            </a:r>
            <a:endParaRPr lang="en-US" altLang="ko-KR" dirty="0" smtClean="0"/>
          </a:p>
          <a:p>
            <a:r>
              <a:rPr lang="ko-KR" altLang="en-US" dirty="0" smtClean="0"/>
              <a:t>자바 플랫폼의 모듈화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시간에 사용되는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클래스들을 모듈들로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2"/>
            <a:r>
              <a:rPr lang="ko-KR" altLang="en-US" dirty="0"/>
              <a:t>세밀한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, </a:t>
            </a:r>
            <a:r>
              <a:rPr lang="ko-KR" altLang="en-US" dirty="0"/>
              <a:t>자바 응용프로그램이 실행되는데 </a:t>
            </a:r>
            <a:r>
              <a:rPr lang="ko-KR" altLang="en-US" dirty="0" smtClean="0"/>
              <a:t>필요 없는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 smtClean="0"/>
              <a:t>작은 크기의 실행 환경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하드웨어가 </a:t>
            </a:r>
            <a:r>
              <a:rPr lang="ko-KR" altLang="en-US" dirty="0"/>
              <a:t>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장치 지원</a:t>
            </a:r>
            <a:endParaRPr lang="en-US" altLang="ko-KR" dirty="0" smtClean="0"/>
          </a:p>
          <a:p>
            <a:r>
              <a:rPr lang="ko-KR" altLang="en-US" dirty="0" smtClean="0"/>
              <a:t>모듈 방식이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자바 프로그래밍 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플랫폼이 모듈 방식으로 바뀌었지만</a:t>
            </a:r>
            <a:r>
              <a:rPr lang="en-US" altLang="ko-KR" dirty="0" smtClean="0"/>
              <a:t>, </a:t>
            </a:r>
          </a:p>
          <a:p>
            <a:pPr lvl="1"/>
            <a:r>
              <a:rPr lang="ko-KR" altLang="en-US" dirty="0" smtClean="0"/>
              <a:t>굳이 응용프로그램을 모듈 방식으로 작성할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설계자들도 이런 사실 </a:t>
            </a:r>
            <a:r>
              <a:rPr lang="ko-KR" altLang="en-US" dirty="0" smtClean="0"/>
              <a:t>강조 </a:t>
            </a:r>
            <a:r>
              <a:rPr lang="en-US" altLang="ko-KR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본 강좌에서는 모듈 만들 필요 없음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7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컴퓨터가 소프트웨어를 실행하는 범용 계산기 임을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출현 배경과 플랫폼 독립성</a:t>
            </a:r>
            <a:r>
              <a:rPr lang="en-US" altLang="ko-KR" dirty="0" smtClean="0"/>
              <a:t>, WORA</a:t>
            </a:r>
            <a:r>
              <a:rPr lang="ko-KR" altLang="en-US" dirty="0" smtClean="0"/>
              <a:t>의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가상 기계와 자바의 실행 환경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 </a:t>
            </a:r>
            <a:r>
              <a:rPr lang="ko-KR" altLang="en-US" dirty="0" smtClean="0"/>
              <a:t>등 자바 개발 환경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이클립스를</a:t>
            </a:r>
            <a:r>
              <a:rPr lang="ko-KR" altLang="en-US" dirty="0" smtClean="0"/>
              <a:t> 이용한 자바 프로그램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응용프로그램의 종류와 특징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언어와 자바 플랫폼의 특징 이해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en-US" altLang="ko-KR" dirty="0"/>
              <a:t>9</a:t>
            </a:r>
            <a:r>
              <a:rPr lang="ko-KR" altLang="en-US" dirty="0" smtClean="0"/>
              <a:t>부터 플랫폼을 </a:t>
            </a:r>
            <a:r>
              <a:rPr lang="ko-KR" altLang="en-US" dirty="0" err="1" smtClean="0"/>
              <a:t>모듈화함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SE</a:t>
            </a:r>
            <a:r>
              <a:rPr lang="ko-KR" altLang="en-US" dirty="0"/>
              <a:t>의 모든 클래스들을 </a:t>
            </a:r>
            <a:r>
              <a:rPr lang="ko-KR" altLang="en-US" dirty="0" smtClean="0"/>
              <a:t>모듈들로 재구성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설치 디렉터리 밑의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JDK 10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 smtClean="0">
                <a:solidFill>
                  <a:schemeClr val="tx1"/>
                </a:solidFill>
              </a:rPr>
              <a:t>99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모듈 파일에 분산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3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docs.oracle.com/javase/10/docs/api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 smtClean="0"/>
              <a:t>java.lang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String </a:t>
            </a:r>
            <a:r>
              <a:rPr lang="ko-KR" altLang="en-US" sz="1000" dirty="0" smtClean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84730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현재 보이지는 </a:t>
            </a:r>
            <a:r>
              <a:rPr lang="ko-KR" altLang="en-US" sz="1000" dirty="0" smtClean="0"/>
              <a:t>않지만 왼쪽 </a:t>
            </a:r>
            <a:r>
              <a:rPr lang="ko-KR" altLang="en-US" sz="1000" dirty="0"/>
              <a:t>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723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 개발 </a:t>
            </a:r>
            <a:r>
              <a:rPr lang="en-US" altLang="ko-KR" dirty="0" smtClean="0"/>
              <a:t>: (1) </a:t>
            </a:r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저장 </a:t>
            </a:r>
            <a:r>
              <a:rPr lang="en-US" altLang="ko-KR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다른 예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C:\</a:t>
            </a:r>
            <a:r>
              <a:rPr lang="ko-KR" altLang="en-US" b="1" dirty="0" smtClean="0">
                <a:solidFill>
                  <a:srgbClr val="FF0000"/>
                </a:solidFill>
              </a:rPr>
              <a:t>본인이름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0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프로그램 개발 </a:t>
            </a:r>
            <a:r>
              <a:rPr lang="en-US" altLang="ko-KR" dirty="0"/>
              <a:t>: </a:t>
            </a:r>
            <a:r>
              <a:rPr lang="en-US" altLang="ko-KR" dirty="0" smtClean="0"/>
              <a:t>(2) </a:t>
            </a:r>
            <a:r>
              <a:rPr lang="ko-KR" altLang="en-US" dirty="0" smtClean="0"/>
              <a:t>컴파일 및 실행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64222" y="5169647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67729" y="1656010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30752" y="1904423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2996952"/>
            <a:ext cx="215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java –version </a:t>
            </a:r>
            <a:r>
              <a:rPr lang="ko-KR" altLang="en-US" b="1" dirty="0" smtClean="0">
                <a:solidFill>
                  <a:srgbClr val="FF0000"/>
                </a:solidFill>
              </a:rPr>
              <a:t>확인</a:t>
            </a:r>
            <a:r>
              <a:rPr lang="en-US" altLang="ko-KR" b="1" dirty="0" smtClean="0">
                <a:solidFill>
                  <a:srgbClr val="FF0000"/>
                </a:solidFill>
              </a:rPr>
              <a:t/>
            </a:r>
            <a:br>
              <a:rPr lang="en-US" altLang="ko-KR" b="1" dirty="0" smtClean="0">
                <a:solidFill>
                  <a:srgbClr val="FF0000"/>
                </a:solidFill>
              </a:rPr>
            </a:br>
            <a:r>
              <a:rPr lang="ko-KR" altLang="en-US" b="1" dirty="0" smtClean="0">
                <a:solidFill>
                  <a:srgbClr val="FF0000"/>
                </a:solidFill>
              </a:rPr>
              <a:t>없으면</a:t>
            </a:r>
            <a:r>
              <a:rPr lang="en-US" altLang="ko-KR" b="1" dirty="0" smtClean="0">
                <a:solidFill>
                  <a:srgbClr val="FF0000"/>
                </a:solidFill>
              </a:rPr>
              <a:t>, java </a:t>
            </a:r>
            <a:r>
              <a:rPr lang="ko-KR" altLang="en-US" b="1" dirty="0" smtClean="0">
                <a:solidFill>
                  <a:srgbClr val="FF0000"/>
                </a:solidFill>
              </a:rPr>
              <a:t>설치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2204864"/>
            <a:ext cx="2326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이클립스</a:t>
            </a:r>
            <a:r>
              <a:rPr lang="ko-KR" altLang="en-US" dirty="0" smtClean="0">
                <a:solidFill>
                  <a:srgbClr val="FF0000"/>
                </a:solidFill>
              </a:rPr>
              <a:t> 실행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파일이나 </a:t>
            </a:r>
            <a:r>
              <a:rPr lang="en-US" altLang="ko-KR" dirty="0" smtClean="0">
                <a:solidFill>
                  <a:srgbClr val="FF0000"/>
                </a:solidFill>
              </a:rPr>
              <a:t>Workspace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는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본인이 관리하기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r>
              <a:rPr lang="ko-KR" altLang="en-US" b="1" u="sng" dirty="0" smtClean="0">
                <a:solidFill>
                  <a:srgbClr val="C00000"/>
                </a:solidFill>
              </a:rPr>
              <a:t>편리한 폴더</a:t>
            </a:r>
            <a:r>
              <a:rPr lang="ko-KR" altLang="en-US" dirty="0" smtClean="0">
                <a:solidFill>
                  <a:srgbClr val="FF0000"/>
                </a:solidFill>
              </a:rPr>
              <a:t>에 저장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하면 편리함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8517" y="6146703"/>
            <a:ext cx="681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Console</a:t>
            </a:r>
            <a:r>
              <a:rPr lang="ko-KR" altLang="en-US" dirty="0" smtClean="0">
                <a:solidFill>
                  <a:srgbClr val="FF0000"/>
                </a:solidFill>
              </a:rPr>
              <a:t>이 보이지 않으면 </a:t>
            </a:r>
            <a:r>
              <a:rPr lang="en-US" altLang="ko-KR" dirty="0" smtClean="0">
                <a:solidFill>
                  <a:srgbClr val="FF0000"/>
                </a:solidFill>
              </a:rPr>
              <a:t>Window – Show View – Console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7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 메뉴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27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430486" cy="653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10772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2132856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15405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컴퓨터와 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12364"/>
            <a:ext cx="7495506" cy="38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4997" y="5521687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컴퓨터와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프로그래머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소프트웨어의 </a:t>
            </a:r>
            <a:r>
              <a:rPr lang="ko-KR" altLang="en-US" dirty="0">
                <a:solidFill>
                  <a:srgbClr val="0070C0"/>
                </a:solidFill>
              </a:rPr>
              <a:t>관계는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만능 요리 </a:t>
            </a:r>
            <a:r>
              <a:rPr lang="ko-KR" altLang="en-US" dirty="0" smtClean="0">
                <a:solidFill>
                  <a:srgbClr val="0070C0"/>
                </a:solidFill>
              </a:rPr>
              <a:t>기계</a:t>
            </a:r>
            <a:r>
              <a:rPr lang="en-US" altLang="ko-KR" dirty="0" smtClean="0">
                <a:solidFill>
                  <a:srgbClr val="0070C0"/>
                </a:solidFill>
              </a:rPr>
              <a:t>,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요리설계사와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요리순서와 </a:t>
            </a:r>
            <a:r>
              <a:rPr lang="ko-KR" altLang="en-US" dirty="0">
                <a:solidFill>
                  <a:srgbClr val="0070C0"/>
                </a:solidFill>
              </a:rPr>
              <a:t>같다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10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2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0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데스크톱 응용프로그램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41805" y="1429774"/>
            <a:ext cx="8060389" cy="17832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가장 전형적인 자바 응용프로그램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이 설치된 어떤 컴퓨터에서도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12976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웹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err="1"/>
              <a:t>서블릿은</a:t>
            </a:r>
            <a:r>
              <a:rPr lang="ko-KR" altLang="en-US" sz="1600" dirty="0"/>
              <a:t> 웹브라우저에서 실행되는 자바스크립트 코드와 통신</a:t>
            </a:r>
            <a:endParaRPr lang="en-US" altLang="ko-KR" sz="1600" dirty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서버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00232" y="5072074"/>
            <a:ext cx="928694" cy="3571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428860" y="5214950"/>
            <a:ext cx="714380" cy="43831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하드웨어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종속되지 않는 바이트 코드로 플랫폼 독립성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클래스로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자바의 모든 변수나 함수는 클래스 내에 선언 </a:t>
            </a:r>
            <a:endParaRPr lang="en-US" altLang="ko-KR" dirty="0"/>
          </a:p>
          <a:p>
            <a:pPr lvl="1"/>
            <a:r>
              <a:rPr lang="ko-KR" altLang="en-US" dirty="0"/>
              <a:t>클래스 안에서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</a:t>
            </a:r>
            <a:r>
              <a:rPr lang="ko-KR" altLang="en-US" dirty="0" smtClean="0"/>
              <a:t>하나의 </a:t>
            </a:r>
            <a:r>
              <a:rPr lang="ko-KR" altLang="en-US" dirty="0"/>
              <a:t>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폴더에 걸쳐 다수의 클래스 파일로 구성된 경우 </a:t>
            </a:r>
            <a:r>
              <a:rPr lang="en-US" altLang="ko-KR" dirty="0" smtClean="0"/>
              <a:t>: jar 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클래스 파일에 두 개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 있는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</a:t>
            </a:r>
            <a:r>
              <a:rPr lang="ko-KR" altLang="en-US" dirty="0"/>
              <a:t>동시 수행 환경 지원</a:t>
            </a:r>
            <a:endParaRPr lang="en-US" altLang="ko-KR" dirty="0"/>
          </a:p>
          <a:p>
            <a:pPr lvl="2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</a:t>
            </a:r>
            <a:r>
              <a:rPr lang="en-US" altLang="ko-KR" dirty="0" smtClean="0"/>
              <a:t>++ </a:t>
            </a:r>
            <a:r>
              <a:rPr lang="ko-KR" altLang="en-US" dirty="0" smtClean="0"/>
              <a:t>프로그램은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</a:t>
            </a:r>
            <a:r>
              <a:rPr lang="ko-KR" altLang="en-US" dirty="0"/>
              <a:t>위해 운영체제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언어는 메모리 할당 기능은 있어도 메모리 반환 기능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사용하지 않는 </a:t>
            </a:r>
            <a:r>
              <a:rPr lang="ko-KR" altLang="en-US" dirty="0"/>
              <a:t>메모리는 자바 가상 </a:t>
            </a:r>
            <a:r>
              <a:rPr lang="ko-KR" altLang="en-US" dirty="0" smtClean="0"/>
              <a:t>기계에 의해 자동 반환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실시간 응용프로그램에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도중 예측할 수 없는 시점에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실행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응용프로그램의 일시적 중단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프로그램은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 체크 엄격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주소를 사용하는 포인터 개념 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작성 쉬</a:t>
            </a:r>
            <a:r>
              <a:rPr lang="ko-KR" altLang="en-US" dirty="0"/>
              <a:t>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개념이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메모리 반환 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라이브러리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실행 속도 개선을 위한 </a:t>
            </a:r>
            <a:r>
              <a:rPr lang="en-US" altLang="ko-KR" dirty="0" smtClean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바이트 코드를 </a:t>
            </a:r>
            <a:r>
              <a:rPr lang="ko-KR" altLang="en-US" dirty="0"/>
              <a:t>인터프리터 방식으로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기계어가 실행되는 것보다 느림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JIT </a:t>
            </a:r>
            <a:r>
              <a:rPr lang="ko-KR" altLang="en-US" dirty="0" smtClean="0"/>
              <a:t>컴파일 기법으로 실행 속도 개선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JIT </a:t>
            </a:r>
            <a:r>
              <a:rPr lang="ko-KR" altLang="en-US" dirty="0" smtClean="0"/>
              <a:t>컴파일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실행 </a:t>
            </a:r>
            <a:r>
              <a:rPr lang="ko-KR" altLang="en-US" dirty="0"/>
              <a:t>중에 </a:t>
            </a:r>
            <a:r>
              <a:rPr lang="ko-KR" altLang="en-US" dirty="0" smtClean="0"/>
              <a:t>바이트 코드를 기계어 코드로 </a:t>
            </a:r>
            <a:r>
              <a:rPr lang="ko-KR" altLang="en-US" dirty="0" err="1" smtClean="0"/>
              <a:t>컴파일하여</a:t>
            </a:r>
            <a:r>
              <a:rPr lang="ko-KR" altLang="en-US" dirty="0" smtClean="0"/>
              <a:t> 기계어를 실행하는 기법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2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</a:t>
            </a:r>
            <a:r>
              <a:rPr lang="ko-KR" altLang="en-US" dirty="0" smtClean="0"/>
              <a:t>나눌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 가능한 </a:t>
            </a:r>
            <a:r>
              <a:rPr lang="en-US" altLang="ko-KR" dirty="0" smtClean="0"/>
              <a:t>JDK</a:t>
            </a:r>
          </a:p>
          <a:p>
            <a:pPr lvl="1"/>
            <a:r>
              <a:rPr lang="en-US" altLang="ko-KR" dirty="0" smtClean="0"/>
              <a:t>Open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JDK (https://adoptopenjdk.net)</a:t>
            </a:r>
          </a:p>
          <a:p>
            <a:pPr lvl="1"/>
            <a:r>
              <a:rPr lang="en-US" altLang="ko-KR" dirty="0" smtClean="0"/>
              <a:t>Oracle JDK (https://www.oracle.com)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JDK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Eclipse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첨부파일 참조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Setup Wizard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만 클릭하면 쉽게 </a:t>
            </a:r>
            <a:r>
              <a:rPr lang="ko-KR" altLang="en-US" dirty="0" smtClean="0"/>
              <a:t>설치됨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선수과목인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를 수강하지 않은 학생들</a:t>
            </a:r>
            <a:endParaRPr lang="en-US" altLang="ko-KR" dirty="0"/>
          </a:p>
          <a:p>
            <a:pPr lvl="1"/>
            <a:r>
              <a:rPr lang="ko-KR" altLang="en-US" b="1" dirty="0" smtClean="0">
                <a:solidFill>
                  <a:srgbClr val="FF0000"/>
                </a:solidFill>
              </a:rPr>
              <a:t>다음주 강의 자료</a:t>
            </a:r>
            <a:r>
              <a:rPr lang="en-US" altLang="ko-KR" b="1" dirty="0" smtClean="0">
                <a:solidFill>
                  <a:srgbClr val="FF0000"/>
                </a:solidFill>
              </a:rPr>
              <a:t>(2-3</a:t>
            </a:r>
            <a:r>
              <a:rPr lang="ko-KR" altLang="en-US" b="1" dirty="0" smtClean="0">
                <a:solidFill>
                  <a:srgbClr val="FF0000"/>
                </a:solidFill>
              </a:rPr>
              <a:t>장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 사전 필독 요망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3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언어의 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7" name="TextBox 6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7" idx="2"/>
              <a:endCxn id="8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7" idx="2"/>
              <a:endCxn id="11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8" idx="2"/>
              <a:endCxn id="9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1" idx="2"/>
              <a:endCxn id="12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1" idx="2"/>
              <a:endCxn id="15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8" idx="2"/>
              <a:endCxn id="10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0" idx="2"/>
              <a:endCxn id="24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9" idx="2"/>
              <a:endCxn id="15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2" idx="2"/>
              <a:endCxn id="13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3" idx="2"/>
              <a:endCxn id="14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38" name="직선 화살표 연결선 37"/>
            <p:cNvCxnSpPr>
              <a:stCxn id="11" idx="3"/>
              <a:endCxn id="16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9" idx="2"/>
              <a:endCxn id="16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24" idx="2"/>
              <a:endCxn id="14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43" name="직선 화살표 연결선 42"/>
            <p:cNvCxnSpPr>
              <a:stCxn id="11" idx="2"/>
              <a:endCxn id="41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46" name="직선 화살표 연결선 45"/>
            <p:cNvCxnSpPr>
              <a:stCxn id="41" idx="2"/>
              <a:endCxn id="44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48" name="직선 화살표 연결선 47"/>
            <p:cNvCxnSpPr>
              <a:stCxn id="13" idx="2"/>
              <a:endCxn id="47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직선 화살표 연결선 50"/>
            <p:cNvCxnSpPr>
              <a:stCxn id="13" idx="2"/>
              <a:endCxn id="50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사각형 설명선 55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4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프로그래밍과 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 </a:t>
            </a:r>
            <a:r>
              <a:rPr lang="en-US" altLang="ko-KR" b="1" dirty="0" smtClean="0"/>
              <a:t>.java 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     </a:t>
            </a:r>
            <a:r>
              <a:rPr lang="en-US" altLang="ko-KR" b="1" dirty="0" smtClean="0"/>
              <a:t>.c </a:t>
            </a:r>
            <a:r>
              <a:rPr lang="en-US" altLang="ko-KR" b="1" dirty="0"/>
              <a:t>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/>
              <a:t> 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b="1" dirty="0"/>
              <a:t>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b="1" dirty="0"/>
              <a:t>→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기계어</a:t>
            </a:r>
            <a:endParaRPr lang="ko-KR" altLang="en-US" sz="1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편집 및 개발</a:t>
            </a:r>
            <a:endParaRPr lang="en-US" altLang="ko-KR" sz="1400" dirty="0" smtClean="0"/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 실행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u="sng" dirty="0" err="1" smtClean="0"/>
              <a:t>제임스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고슬링</a:t>
            </a:r>
            <a:r>
              <a:rPr lang="en-US" altLang="ko-KR" u="sng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u="sng" dirty="0" smtClean="0"/>
              <a:t>인터넷과 웹</a:t>
            </a:r>
            <a:r>
              <a:rPr lang="ko-KR" altLang="en-US" dirty="0" smtClean="0"/>
              <a:t>의 엄청난 발전에 힘입어 널리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 자바 </a:t>
            </a:r>
            <a:r>
              <a:rPr lang="ko-KR" altLang="en-US" smtClean="0"/>
              <a:t>기술을 적용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오라클이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3" y="1665074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cs typeface="Arial" pitchFamily="34" charset="0"/>
              </a:rPr>
              <a:t>기존 언어의 플랫폼 종속성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Intel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</a:t>
            </a:r>
            <a:r>
              <a:rPr lang="ko-KR" altLang="en-US" sz="1400" dirty="0"/>
              <a:t>텔</a:t>
            </a:r>
            <a:r>
              <a:rPr lang="en-US" altLang="ko-KR" sz="1400" dirty="0" smtClean="0"/>
              <a:t> CPU</a:t>
            </a:r>
            <a:r>
              <a:rPr lang="ko-KR" altLang="en-US" sz="1400" dirty="0" smtClean="0"/>
              <a:t>를 가진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환경에서</a:t>
            </a:r>
            <a:endParaRPr lang="en-US" altLang="ko-KR" sz="1400" dirty="0" smtClean="0"/>
          </a:p>
          <a:p>
            <a:r>
              <a:rPr lang="ko-KR" altLang="en-US" sz="1400" dirty="0" smtClean="0"/>
              <a:t>개발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 </a:t>
            </a:r>
            <a:r>
              <a:rPr lang="en-US" altLang="ko-KR" sz="1400" dirty="0" smtClean="0"/>
              <a:t>Intel 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실행되는 자바의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2496</TotalTime>
  <Words>2197</Words>
  <Application>Microsoft Office PowerPoint</Application>
  <PresentationFormat>화면 슬라이드 쇼(4:3)</PresentationFormat>
  <Paragraphs>515</Paragraphs>
  <Slides>40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가을</vt:lpstr>
      <vt:lpstr>PowerPoint 프레젠테이션</vt:lpstr>
      <vt:lpstr>학습 목표</vt:lpstr>
      <vt:lpstr>컴퓨터와 소프트웨어</vt:lpstr>
      <vt:lpstr>프로그래밍 언어</vt:lpstr>
      <vt:lpstr>프로그래밍 언어의 진화</vt:lpstr>
      <vt:lpstr>프로그래밍과 컴파일</vt:lpstr>
      <vt:lpstr>자바의 태동</vt:lpstr>
      <vt:lpstr>기존 언어의 플랫폼 종속성</vt:lpstr>
      <vt:lpstr>자바의 플랫폼 독립성, WORA</vt:lpstr>
      <vt:lpstr>자바의 플랫폼 독립성</vt:lpstr>
      <vt:lpstr>자바 가상 기계와 자바 실행 환경</vt:lpstr>
      <vt:lpstr>자바 응용프로그램 실행 환경</vt:lpstr>
      <vt:lpstr>자바와 타언어(C/C++)의 실행 차이</vt:lpstr>
      <vt:lpstr>JDK와 JRE</vt:lpstr>
      <vt:lpstr>Java SE 구성</vt:lpstr>
      <vt:lpstr>JDK 설치 후 디렉터리 구조</vt:lpstr>
      <vt:lpstr>자바의 배포판 종류</vt:lpstr>
      <vt:lpstr>나는 누구?</vt:lpstr>
      <vt:lpstr>Java 9부터 시작된 모듈 프로그래밍</vt:lpstr>
      <vt:lpstr>자바에서 제공하는 전체 모듈 리스트(Java SE)</vt:lpstr>
      <vt:lpstr>자바 API</vt:lpstr>
      <vt:lpstr>자바 온라인 API 문서</vt:lpstr>
      <vt:lpstr>자바 프로그램 개발 : (1) 자바 소스 편집</vt:lpstr>
      <vt:lpstr>자바 프로그램 개발 : (2) 컴파일 및 실행</vt:lpstr>
      <vt:lpstr>자바 통합 개발 환경–이클립스(Eclipse)</vt:lpstr>
      <vt:lpstr>이클립스 실행</vt:lpstr>
      <vt:lpstr>이클립스의 사용자 인터페이스</vt:lpstr>
      <vt:lpstr>프로젝트 생성 메뉴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  <vt:lpstr>참조 사항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L</cp:lastModifiedBy>
  <cp:revision>141</cp:revision>
  <dcterms:created xsi:type="dcterms:W3CDTF">2011-08-27T14:53:28Z</dcterms:created>
  <dcterms:modified xsi:type="dcterms:W3CDTF">2021-02-24T03:23:05Z</dcterms:modified>
</cp:coreProperties>
</file>